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7" r:id="rId4"/>
    <p:sldId id="267" r:id="rId5"/>
    <p:sldId id="294" r:id="rId6"/>
    <p:sldId id="295" r:id="rId7"/>
    <p:sldId id="290" r:id="rId8"/>
    <p:sldId id="289" r:id="rId9"/>
    <p:sldId id="274" r:id="rId10"/>
    <p:sldId id="300" r:id="rId11"/>
    <p:sldId id="302" r:id="rId12"/>
    <p:sldId id="301" r:id="rId13"/>
    <p:sldId id="263" r:id="rId14"/>
    <p:sldId id="292" r:id="rId15"/>
    <p:sldId id="309" r:id="rId16"/>
    <p:sldId id="277" r:id="rId17"/>
    <p:sldId id="308" r:id="rId18"/>
    <p:sldId id="278" r:id="rId19"/>
    <p:sldId id="279" r:id="rId20"/>
    <p:sldId id="307" r:id="rId21"/>
    <p:sldId id="298" r:id="rId22"/>
    <p:sldId id="281" r:id="rId23"/>
    <p:sldId id="299" r:id="rId24"/>
    <p:sldId id="293" r:id="rId25"/>
    <p:sldId id="285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01273451929623E-2"/>
          <c:y val="4.1430961764380311E-2"/>
          <c:w val="0.90871840672693693"/>
          <c:h val="0.8710581593353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'Ark1'!$J$4</c:f>
              <c:strCache>
                <c:ptCount val="1"/>
                <c:pt idx="0">
                  <c:v> Under 5 000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'Ark1'!$I$5:$I$9</c:f>
              <c:strCache>
                <c:ptCount val="5"/>
                <c:pt idx="0">
                  <c:v>Barnehage</c:v>
                </c:pt>
                <c:pt idx="1">
                  <c:v>Sykehjem</c:v>
                </c:pt>
                <c:pt idx="2">
                  <c:v>Helsestasjon</c:v>
                </c:pt>
                <c:pt idx="3">
                  <c:v>Hjemmesykepleie</c:v>
                </c:pt>
                <c:pt idx="4">
                  <c:v>Plan og bygg</c:v>
                </c:pt>
              </c:strCache>
            </c:strRef>
          </c:cat>
          <c:val>
            <c:numRef>
              <c:f>'Ark1'!$J$5:$J$9</c:f>
              <c:numCache>
                <c:formatCode>0%</c:formatCode>
                <c:ptCount val="5"/>
                <c:pt idx="0">
                  <c:v>0.81700000000000006</c:v>
                </c:pt>
                <c:pt idx="1">
                  <c:v>0.71700000000000008</c:v>
                </c:pt>
                <c:pt idx="2">
                  <c:v>0.76400000000000001</c:v>
                </c:pt>
                <c:pt idx="3">
                  <c:v>0.754</c:v>
                </c:pt>
                <c:pt idx="4">
                  <c:v>0.59399999999999997</c:v>
                </c:pt>
              </c:numCache>
            </c:numRef>
          </c:val>
        </c:ser>
        <c:ser>
          <c:idx val="1"/>
          <c:order val="1"/>
          <c:tx>
            <c:strRef>
              <c:f>'Ark1'!$K$4</c:f>
              <c:strCache>
                <c:ptCount val="1"/>
                <c:pt idx="0">
                  <c:v>5 000 - 20 000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'Ark1'!$I$5:$I$9</c:f>
              <c:strCache>
                <c:ptCount val="5"/>
                <c:pt idx="0">
                  <c:v>Barnehage</c:v>
                </c:pt>
                <c:pt idx="1">
                  <c:v>Sykehjem</c:v>
                </c:pt>
                <c:pt idx="2">
                  <c:v>Helsestasjon</c:v>
                </c:pt>
                <c:pt idx="3">
                  <c:v>Hjemmesykepleie</c:v>
                </c:pt>
                <c:pt idx="4">
                  <c:v>Plan og bygg</c:v>
                </c:pt>
              </c:strCache>
            </c:strRef>
          </c:cat>
          <c:val>
            <c:numRef>
              <c:f>'Ark1'!$K$5:$K$9</c:f>
              <c:numCache>
                <c:formatCode>0%</c:formatCode>
                <c:ptCount val="5"/>
                <c:pt idx="0">
                  <c:v>0.78500000000000003</c:v>
                </c:pt>
                <c:pt idx="1">
                  <c:v>0.63100000000000001</c:v>
                </c:pt>
                <c:pt idx="2">
                  <c:v>0.748</c:v>
                </c:pt>
                <c:pt idx="3">
                  <c:v>0.69700000000000006</c:v>
                </c:pt>
                <c:pt idx="4">
                  <c:v>0.56399999999999995</c:v>
                </c:pt>
              </c:numCache>
            </c:numRef>
          </c:val>
        </c:ser>
        <c:ser>
          <c:idx val="2"/>
          <c:order val="2"/>
          <c:tx>
            <c:strRef>
              <c:f>'Ark1'!$L$4</c:f>
              <c:strCache>
                <c:ptCount val="1"/>
                <c:pt idx="0">
                  <c:v>20 000 -110 000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'Ark1'!$I$5:$I$9</c:f>
              <c:strCache>
                <c:ptCount val="5"/>
                <c:pt idx="0">
                  <c:v>Barnehage</c:v>
                </c:pt>
                <c:pt idx="1">
                  <c:v>Sykehjem</c:v>
                </c:pt>
                <c:pt idx="2">
                  <c:v>Helsestasjon</c:v>
                </c:pt>
                <c:pt idx="3">
                  <c:v>Hjemmesykepleie</c:v>
                </c:pt>
                <c:pt idx="4">
                  <c:v>Plan og bygg</c:v>
                </c:pt>
              </c:strCache>
            </c:strRef>
          </c:cat>
          <c:val>
            <c:numRef>
              <c:f>'Ark1'!$L$5:$L$9</c:f>
              <c:numCache>
                <c:formatCode>0%</c:formatCode>
                <c:ptCount val="5"/>
                <c:pt idx="0">
                  <c:v>0.76200000000000001</c:v>
                </c:pt>
                <c:pt idx="1">
                  <c:v>0.56399999999999995</c:v>
                </c:pt>
                <c:pt idx="2">
                  <c:v>0.73799999999999999</c:v>
                </c:pt>
                <c:pt idx="3">
                  <c:v>0.628</c:v>
                </c:pt>
                <c:pt idx="4">
                  <c:v>0.56100000000000005</c:v>
                </c:pt>
              </c:numCache>
            </c:numRef>
          </c:val>
        </c:ser>
        <c:ser>
          <c:idx val="3"/>
          <c:order val="3"/>
          <c:tx>
            <c:strRef>
              <c:f>'Ark1'!$M$4</c:f>
              <c:strCache>
                <c:ptCount val="1"/>
                <c:pt idx="0">
                  <c:v>Over 110 000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'Ark1'!$I$5:$I$9</c:f>
              <c:strCache>
                <c:ptCount val="5"/>
                <c:pt idx="0">
                  <c:v>Barnehage</c:v>
                </c:pt>
                <c:pt idx="1">
                  <c:v>Sykehjem</c:v>
                </c:pt>
                <c:pt idx="2">
                  <c:v>Helsestasjon</c:v>
                </c:pt>
                <c:pt idx="3">
                  <c:v>Hjemmesykepleie</c:v>
                </c:pt>
                <c:pt idx="4">
                  <c:v>Plan og bygg</c:v>
                </c:pt>
              </c:strCache>
            </c:strRef>
          </c:cat>
          <c:val>
            <c:numRef>
              <c:f>'Ark1'!$M$5:$M$9</c:f>
              <c:numCache>
                <c:formatCode>0%</c:formatCode>
                <c:ptCount val="5"/>
                <c:pt idx="0">
                  <c:v>0.69900000000000007</c:v>
                </c:pt>
                <c:pt idx="1">
                  <c:v>0.49700000000000005</c:v>
                </c:pt>
                <c:pt idx="2">
                  <c:v>0.70400000000000007</c:v>
                </c:pt>
                <c:pt idx="3">
                  <c:v>0.55100000000000005</c:v>
                </c:pt>
                <c:pt idx="4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73848"/>
        <c:axId val="175987064"/>
      </c:barChart>
      <c:catAx>
        <c:axId val="175973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nb-NO"/>
          </a:p>
        </c:txPr>
        <c:crossAx val="175987064"/>
        <c:crosses val="autoZero"/>
        <c:auto val="1"/>
        <c:lblAlgn val="ctr"/>
        <c:lblOffset val="100"/>
        <c:noMultiLvlLbl val="0"/>
      </c:catAx>
      <c:valAx>
        <c:axId val="17598706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nb-NO"/>
          </a:p>
        </c:txPr>
        <c:crossAx val="175973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1295567220764"/>
          <c:y val="5.8520116366140764E-3"/>
          <c:w val="0.46378402352483716"/>
          <c:h val="0.17090078990583829"/>
        </c:manualLayout>
      </c:layout>
      <c:overlay val="0"/>
      <c:txPr>
        <a:bodyPr/>
        <a:lstStyle/>
        <a:p>
          <a:pPr>
            <a:defRPr sz="18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j-lt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01273451929623E-2"/>
          <c:y val="2.7401019407361484E-2"/>
          <c:w val="0.90005310100126379"/>
          <c:h val="0.80465927656520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Under 5 000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Sheet1!$B$3:$B$5</c:f>
              <c:strCache>
                <c:ptCount val="3"/>
                <c:pt idx="0">
                  <c:v>Få rett person i kommunen i tale</c:v>
                </c:pt>
                <c:pt idx="1">
                  <c:v>Klage til kommunen</c:v>
                </c:pt>
                <c:pt idx="2">
                  <c:v>Få innsyn i saker og dokumenter som behandles i kommunen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0.64</c:v>
                </c:pt>
                <c:pt idx="1">
                  <c:v>0.55000000000000004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5 000 -20 000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Sheet1!$B$3:$B$5</c:f>
              <c:strCache>
                <c:ptCount val="3"/>
                <c:pt idx="0">
                  <c:v>Få rett person i kommunen i tale</c:v>
                </c:pt>
                <c:pt idx="1">
                  <c:v>Klage til kommunen</c:v>
                </c:pt>
                <c:pt idx="2">
                  <c:v>Få innsyn i saker og dokumenter som behandles i kommunen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0.49</c:v>
                </c:pt>
                <c:pt idx="2">
                  <c:v>0.57999999999999996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20 000 - 110 000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Sheet1!$B$3:$B$5</c:f>
              <c:strCache>
                <c:ptCount val="3"/>
                <c:pt idx="0">
                  <c:v>Få rett person i kommunen i tale</c:v>
                </c:pt>
                <c:pt idx="1">
                  <c:v>Klage til kommunen</c:v>
                </c:pt>
                <c:pt idx="2">
                  <c:v>Få innsyn i saker og dokumenter som behandles i kommunen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0.52</c:v>
                </c:pt>
                <c:pt idx="1">
                  <c:v>0.47</c:v>
                </c:pt>
                <c:pt idx="2">
                  <c:v>0.55000000000000004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Over 110 000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Sheet1!$B$3:$B$5</c:f>
              <c:strCache>
                <c:ptCount val="3"/>
                <c:pt idx="0">
                  <c:v>Få rett person i kommunen i tale</c:v>
                </c:pt>
                <c:pt idx="1">
                  <c:v>Klage til kommunen</c:v>
                </c:pt>
                <c:pt idx="2">
                  <c:v>Få innsyn i saker og dokumenter som behandles i kommunen</c:v>
                </c:pt>
              </c:strCache>
            </c:strRef>
          </c:cat>
          <c:val>
            <c:numRef>
              <c:f>Sheet1!$F$3:$F$5</c:f>
              <c:numCache>
                <c:formatCode>0%</c:formatCode>
                <c:ptCount val="3"/>
                <c:pt idx="0">
                  <c:v>0.45</c:v>
                </c:pt>
                <c:pt idx="1">
                  <c:v>0.42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88632"/>
        <c:axId val="175994416"/>
      </c:barChart>
      <c:catAx>
        <c:axId val="175188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nb-NO"/>
          </a:p>
        </c:txPr>
        <c:crossAx val="175994416"/>
        <c:crosses val="autoZero"/>
        <c:auto val="1"/>
        <c:lblAlgn val="ctr"/>
        <c:lblOffset val="100"/>
        <c:noMultiLvlLbl val="0"/>
      </c:catAx>
      <c:valAx>
        <c:axId val="17599441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nb-NO"/>
          </a:p>
        </c:txPr>
        <c:crossAx val="175188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22968309516869"/>
          <c:y val="7.0661205140209946E-3"/>
          <c:w val="0.49251105764557207"/>
          <c:h val="0.1889542623304698"/>
        </c:manualLayout>
      </c:layout>
      <c:overlay val="0"/>
      <c:txPr>
        <a:bodyPr/>
        <a:lstStyle/>
        <a:p>
          <a:pPr>
            <a:defRPr sz="18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191C6-DC53-4D41-9230-0454BBC22CC2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4931-8935-4AEE-9F6B-58606F6C33C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45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B4931-8935-4AEE-9F6B-58606F6C33C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39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72298-A9FE-4A67-8CBC-A63D6B1605BD}" type="datetimeFigureOut">
              <a:rPr lang="nb-NO" smtClean="0"/>
              <a:pPr/>
              <a:t>29.04.2015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25A0-D02C-4EB8-894B-15B08946758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o/url?sa=i&amp;rct=j&amp;q=&amp;esrc=s&amp;frm=1&amp;source=images&amp;cd=&amp;cad=rja&amp;uact=8&amp;ved=0CAcQjRw&amp;url=http://arbeidsmandsforbundet.no/nho-service-tok-ernas-utfordring/&amp;ei=A-nAVPfwLsviO9TEgNgO&amp;bvm=bv.83829542,d.ZWU&amp;psig=AFQjCNGUCUoP48vLrhUs-B0WHMmaqRhUtw&amp;ust=142201510237903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o/url?sa=i&amp;rct=j&amp;q=&amp;esrc=s&amp;frm=1&amp;source=images&amp;cd=&amp;cad=rja&amp;uact=8&amp;ved=0CAcQjRw&amp;url=http://www.adressa.no/pluss/nyheter/article10403671.ece&amp;ei=iujAVMz5GMzKOeOhgKAF&amp;bvm=bv.83829542,d.ZWU&amp;psig=AFQjCNHeja_i1kT5w-f_7k_VEAvz6G8Xww&amp;ust=14220149673665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5500" b="1" dirty="0" smtClean="0"/>
              <a:t>Svaret er kommunesammenslåing</a:t>
            </a:r>
            <a:endParaRPr lang="nb-NO" sz="55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sz="4000" b="1" i="1" dirty="0" smtClean="0">
              <a:solidFill>
                <a:schemeClr val="tx1"/>
              </a:solidFill>
            </a:endParaRPr>
          </a:p>
          <a:p>
            <a:r>
              <a:rPr lang="nb-NO" sz="4000" b="1" i="1" dirty="0" smtClean="0">
                <a:solidFill>
                  <a:schemeClr val="tx1"/>
                </a:solidFill>
              </a:rPr>
              <a:t>Hva var spørsmålet?</a:t>
            </a:r>
            <a:endParaRPr lang="nb-NO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481756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b-NO" b="1" dirty="0" smtClean="0"/>
              <a:t>Gode tjenester: </a:t>
            </a:r>
            <a:r>
              <a:rPr lang="nb-NO" dirty="0" smtClean="0"/>
              <a:t>Tilfreds med….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199784" y="6581001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 smtClean="0"/>
              <a:t>Kilde: DIFI 2013</a:t>
            </a:r>
            <a:endParaRPr lang="nb-NO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b="1" dirty="0" smtClean="0"/>
              <a:t>Kontakt med kommunen….</a:t>
            </a:r>
            <a:endParaRPr lang="nb-NO" b="1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035652"/>
              </p:ext>
            </p:extLst>
          </p:nvPr>
        </p:nvGraphicFramePr>
        <p:xfrm>
          <a:off x="179512" y="1268759"/>
          <a:ext cx="8712968" cy="531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199784" y="6581001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 smtClean="0"/>
              <a:t>Kilde: DIFI 2013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8434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.api.no/obscura/API/image/r1/escenic/978x1200r/201011307124802/archive/03512/20101103-sanner_35122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575"/>
            <a:ext cx="9144000" cy="6067425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899592" y="6611779"/>
            <a:ext cx="8244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000" dirty="0" smtClean="0"/>
              <a:t>https://www.regjeringen.no/nb/aktuelt/Hvordan-skal-kommunene-mote-fremtiden/id749235/</a:t>
            </a:r>
            <a:endParaRPr lang="nb-NO" sz="1000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nb-NO" b="1" dirty="0" smtClean="0"/>
              <a:t>Små kommuner – store utfordringer</a:t>
            </a:r>
            <a:endParaRPr lang="nb-NO" b="1" dirty="0"/>
          </a:p>
        </p:txBody>
      </p:sp>
      <p:sp>
        <p:nvSpPr>
          <p:cNvPr id="10" name="Rektangel 9"/>
          <p:cNvSpPr/>
          <p:nvPr/>
        </p:nvSpPr>
        <p:spPr>
          <a:xfrm>
            <a:off x="251520" y="1772816"/>
            <a:ext cx="48245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100" b="1" i="1" dirty="0" smtClean="0"/>
              <a:t>”Noen kommuner får færre innbyggere og andelen yrkesaktive pr pensjonist går ned</a:t>
            </a:r>
            <a:endParaRPr lang="nb-NO"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24736" cy="626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516" y="45691"/>
            <a:ext cx="705678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7236296" y="6611779"/>
            <a:ext cx="1907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 err="1" smtClean="0"/>
              <a:t>ABC-Nyheter</a:t>
            </a:r>
            <a:r>
              <a:rPr lang="nb-NO" sz="1000" dirty="0" smtClean="0"/>
              <a:t> 03.12.2013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0530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827584" y="220486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0" b="1" dirty="0" smtClean="0">
                <a:latin typeface="Cambria" panose="02040503050406030204" pitchFamily="18" charset="0"/>
              </a:rPr>
              <a:t>1837</a:t>
            </a:r>
            <a:endParaRPr lang="nb-NO" sz="20000" b="1" dirty="0">
              <a:latin typeface="Cambria" panose="02040503050406030204" pitchFamily="18" charset="0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9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ykepleien.no/Content/396957/Trivsel%20p%E5%20sykehj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817860"/>
            <a:ext cx="8064895" cy="5878884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539551" y="3528392"/>
            <a:ext cx="3960440" cy="2431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b="1" u="sng" dirty="0" smtClean="0">
                <a:latin typeface="Calibri" pitchFamily="34" charset="0"/>
              </a:rPr>
              <a:t>Kommunestyret: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>
                <a:latin typeface="Calibri" pitchFamily="34" charset="0"/>
              </a:rPr>
              <a:t>Folkevalgt organ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>
                <a:latin typeface="Calibri" pitchFamily="34" charset="0"/>
              </a:rPr>
              <a:t>Forvalte fellesskapets skattemidler og behov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>
                <a:latin typeface="Calibri" pitchFamily="34" charset="0"/>
              </a:rPr>
              <a:t>Styres av demokrati, innsyn og kontroll</a:t>
            </a:r>
            <a:endParaRPr lang="nb-NO" sz="2400" dirty="0">
              <a:latin typeface="Calibri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571999" y="3528392"/>
            <a:ext cx="3960439" cy="24314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b="1" u="sng" dirty="0" smtClean="0">
                <a:latin typeface="Calibri" pitchFamily="34" charset="0"/>
              </a:rPr>
              <a:t>Konsernstyret: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>
                <a:latin typeface="Calibri" pitchFamily="34" charset="0"/>
              </a:rPr>
              <a:t>Utpekt av eierne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>
                <a:latin typeface="Calibri" pitchFamily="34" charset="0"/>
              </a:rPr>
              <a:t>Sikre avkastning på investert kapital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2400" dirty="0" smtClean="0">
                <a:latin typeface="Calibri" pitchFamily="34" charset="0"/>
              </a:rPr>
              <a:t>Styres av lønnsomhetsvalg, pris- og inntjeningsfokus</a:t>
            </a:r>
            <a:endParaRPr lang="nb-NO" sz="2400" dirty="0">
              <a:latin typeface="Calibri" pitchFamily="34" charset="0"/>
            </a:endParaRPr>
          </a:p>
        </p:txBody>
      </p:sp>
      <p:pic>
        <p:nvPicPr>
          <p:cNvPr id="7" name="Picture 2" descr="http://g.api.no/obscura/pub/978x1200r/03968/1315919098000_Kommunestyret_3968835978x1200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36104"/>
            <a:ext cx="3960440" cy="2592288"/>
          </a:xfrm>
          <a:prstGeom prst="rect">
            <a:avLst/>
          </a:prstGeom>
          <a:noFill/>
        </p:spPr>
      </p:pic>
      <p:pic>
        <p:nvPicPr>
          <p:cNvPr id="8" name="Picture 8" descr="http://www.aftenposten.no/migration_catalog/article5263370.ece/BINARY/w780/Reitangruppen-G-Tittel-sp75d0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8" y="936104"/>
            <a:ext cx="3960441" cy="2592288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7" y="0"/>
            <a:ext cx="8388424" cy="792088"/>
          </a:xfrm>
        </p:spPr>
        <p:txBody>
          <a:bodyPr>
            <a:noAutofit/>
          </a:bodyPr>
          <a:lstStyle/>
          <a:p>
            <a:pPr algn="ctr"/>
            <a:r>
              <a:rPr lang="nb-NO" sz="6000" b="1" dirty="0" smtClean="0">
                <a:latin typeface="Calibri" pitchFamily="34" charset="0"/>
              </a:rPr>
              <a:t>Hva er en kommune?</a:t>
            </a:r>
            <a:endParaRPr lang="nb-NO" sz="6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9512" y="260648"/>
            <a:ext cx="87129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2800" b="1" u="sng" dirty="0" smtClean="0">
                <a:latin typeface="Calibri" pitchFamily="34" charset="0"/>
              </a:rPr>
              <a:t>           </a:t>
            </a:r>
          </a:p>
          <a:p>
            <a:r>
              <a:rPr lang="nb-NO" sz="2800" b="1" u="sng" dirty="0" smtClean="0">
                <a:latin typeface="Calibri" pitchFamily="34" charset="0"/>
              </a:rPr>
              <a:t>             	FORVALTNING: 			FORRETNING:</a:t>
            </a:r>
            <a:endParaRPr lang="nb-NO" sz="2800" b="1" u="sng" dirty="0">
              <a:latin typeface="Calibri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79512" y="1484784"/>
            <a:ext cx="8712968" cy="430887"/>
          </a:xfrm>
          <a:prstGeom prst="rect">
            <a:avLst/>
          </a:prstGeom>
          <a:solidFill>
            <a:srgbClr val="F57E7B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b="1" dirty="0" smtClean="0">
                <a:latin typeface="Calibri" pitchFamily="34" charset="0"/>
              </a:rPr>
              <a:t>FORMÅL:      		</a:t>
            </a:r>
            <a:r>
              <a:rPr lang="nb-NO" sz="2200" dirty="0" smtClean="0">
                <a:latin typeface="Calibri" pitchFamily="34" charset="0"/>
              </a:rPr>
              <a:t>Behov/samfunnsmål		Kapitalavkastning</a:t>
            </a:r>
            <a:endParaRPr lang="nb-NO" sz="2200" dirty="0">
              <a:latin typeface="Calibri" pitchFamily="3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79511" y="2564904"/>
            <a:ext cx="8658165" cy="430887"/>
          </a:xfrm>
          <a:prstGeom prst="rect">
            <a:avLst/>
          </a:prstGeom>
          <a:solidFill>
            <a:srgbClr val="F57E7B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b="1" dirty="0" smtClean="0">
                <a:latin typeface="Calibri" pitchFamily="34" charset="0"/>
              </a:rPr>
              <a:t>STYREMÅTE: 		</a:t>
            </a:r>
            <a:r>
              <a:rPr lang="nb-NO" sz="2200" dirty="0" smtClean="0">
                <a:latin typeface="Calibri" pitchFamily="34" charset="0"/>
              </a:rPr>
              <a:t>Demokrati                		Konsern</a:t>
            </a:r>
            <a:endParaRPr lang="nb-NO" sz="2200" dirty="0">
              <a:latin typeface="Calibri" pitchFamily="34" charset="0"/>
            </a:endParaRPr>
          </a:p>
        </p:txBody>
      </p:sp>
      <p:sp>
        <p:nvSpPr>
          <p:cNvPr id="8" name="Down Arrow 10"/>
          <p:cNvSpPr/>
          <p:nvPr/>
        </p:nvSpPr>
        <p:spPr>
          <a:xfrm>
            <a:off x="7380312" y="1988840"/>
            <a:ext cx="541135" cy="4998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Down Arrow 9"/>
          <p:cNvSpPr/>
          <p:nvPr/>
        </p:nvSpPr>
        <p:spPr>
          <a:xfrm>
            <a:off x="3131840" y="1988840"/>
            <a:ext cx="541135" cy="4998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79511" y="3717032"/>
            <a:ext cx="8658165" cy="430887"/>
          </a:xfrm>
          <a:prstGeom prst="rect">
            <a:avLst/>
          </a:prstGeom>
          <a:solidFill>
            <a:srgbClr val="F57E7B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b="1" dirty="0" smtClean="0">
                <a:latin typeface="Calibri" pitchFamily="34" charset="0"/>
              </a:rPr>
              <a:t>FINANSIERING: </a:t>
            </a:r>
            <a:r>
              <a:rPr lang="nb-NO" sz="2200" dirty="0" smtClean="0">
                <a:latin typeface="Calibri" pitchFamily="34" charset="0"/>
              </a:rPr>
              <a:t>	      	Skatt	         			Salg</a:t>
            </a:r>
            <a:endParaRPr lang="nb-NO" sz="2200" dirty="0">
              <a:latin typeface="Calibri" pitchFamily="34" charset="0"/>
            </a:endParaRPr>
          </a:p>
        </p:txBody>
      </p:sp>
      <p:sp>
        <p:nvSpPr>
          <p:cNvPr id="12" name="Down Arrow 10"/>
          <p:cNvSpPr/>
          <p:nvPr/>
        </p:nvSpPr>
        <p:spPr>
          <a:xfrm>
            <a:off x="7380312" y="3068960"/>
            <a:ext cx="541135" cy="4998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Down Arrow 9"/>
          <p:cNvSpPr/>
          <p:nvPr/>
        </p:nvSpPr>
        <p:spPr>
          <a:xfrm>
            <a:off x="3131840" y="3068960"/>
            <a:ext cx="541135" cy="4998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1" y="4869160"/>
            <a:ext cx="8658165" cy="430887"/>
          </a:xfrm>
          <a:prstGeom prst="rect">
            <a:avLst/>
          </a:prstGeom>
          <a:solidFill>
            <a:srgbClr val="F57E7B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b="1" dirty="0" smtClean="0">
                <a:latin typeface="Calibri" pitchFamily="34" charset="0"/>
              </a:rPr>
              <a:t>BEFOLKNINGEN:       	</a:t>
            </a:r>
            <a:r>
              <a:rPr lang="nb-NO" sz="2200" dirty="0" smtClean="0">
                <a:latin typeface="Calibri" pitchFamily="34" charset="0"/>
              </a:rPr>
              <a:t>Innbyggere               		Kunder</a:t>
            </a:r>
            <a:endParaRPr lang="nb-NO" sz="2200" dirty="0">
              <a:latin typeface="Calibri" pitchFamily="34" charset="0"/>
            </a:endParaRPr>
          </a:p>
        </p:txBody>
      </p:sp>
      <p:sp>
        <p:nvSpPr>
          <p:cNvPr id="16" name="Down Arrow 10"/>
          <p:cNvSpPr/>
          <p:nvPr/>
        </p:nvSpPr>
        <p:spPr>
          <a:xfrm>
            <a:off x="7380312" y="4221088"/>
            <a:ext cx="541135" cy="4998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Down Arrow 9"/>
          <p:cNvSpPr/>
          <p:nvPr/>
        </p:nvSpPr>
        <p:spPr>
          <a:xfrm>
            <a:off x="3131840" y="4221088"/>
            <a:ext cx="541135" cy="4998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Venstrebuet pil 18"/>
          <p:cNvSpPr/>
          <p:nvPr/>
        </p:nvSpPr>
        <p:spPr>
          <a:xfrm flipH="1" flipV="1">
            <a:off x="1907704" y="1412776"/>
            <a:ext cx="1004966" cy="3817838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Down Arrow 10"/>
          <p:cNvSpPr/>
          <p:nvPr/>
        </p:nvSpPr>
        <p:spPr>
          <a:xfrm>
            <a:off x="7308304" y="5373216"/>
            <a:ext cx="648073" cy="3600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6948265" y="5877272"/>
            <a:ext cx="144016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Calibri" pitchFamily="34" charset="0"/>
              </a:rPr>
              <a:t>Profitt</a:t>
            </a:r>
          </a:p>
          <a:p>
            <a:pPr algn="ctr"/>
            <a:r>
              <a:rPr lang="nb-NO" b="1" dirty="0" smtClean="0">
                <a:latin typeface="Calibri" pitchFamily="34" charset="0"/>
              </a:rPr>
              <a:t> til eier</a:t>
            </a:r>
            <a:endParaRPr lang="nb-NO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472514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3000" b="1" dirty="0" smtClean="0">
                <a:latin typeface="+mj-lt"/>
              </a:rPr>
              <a:t>”Regjeringen mener i utgangspunktet at produksjon av velferdstjenester skiller seg lite fra andre tjenester. Bruk </a:t>
            </a:r>
            <a:r>
              <a:rPr lang="nb-NO" sz="3000" b="1" dirty="0">
                <a:latin typeface="+mj-lt"/>
              </a:rPr>
              <a:t>av konkurranse stimulerer til verdiskaping, bedre tjenester og effektivisering.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911752" y="6581001"/>
            <a:ext cx="2232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200" dirty="0" smtClean="0">
                <a:latin typeface="Calibri" pitchFamily="34" charset="0"/>
              </a:rPr>
              <a:t>Regjeringsplattform. s 37</a:t>
            </a:r>
            <a:endParaRPr lang="nb-NO" sz="1200" dirty="0">
              <a:latin typeface="Calibri" pitchFamily="34" charset="0"/>
            </a:endParaRPr>
          </a:p>
        </p:txBody>
      </p:sp>
      <p:pic>
        <p:nvPicPr>
          <p:cNvPr id="3074" name="Picture 2" descr="http://www.vg.no/uploaded/image/bilderigg/2013/10/16/1381919372562_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344816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292080" y="6396335"/>
            <a:ext cx="3645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nb-NO" sz="1200" b="0" dirty="0">
                <a:latin typeface="Calibri" pitchFamily="34" charset="0"/>
              </a:rPr>
              <a:t>Dag </a:t>
            </a:r>
            <a:r>
              <a:rPr lang="nb-NO" sz="1200" b="0" dirty="0" err="1">
                <a:latin typeface="Calibri" pitchFamily="34" charset="0"/>
              </a:rPr>
              <a:t>Ekelberg</a:t>
            </a:r>
            <a:r>
              <a:rPr lang="nb-NO" sz="1200" b="0" dirty="0">
                <a:latin typeface="Calibri" pitchFamily="34" charset="0"/>
              </a:rPr>
              <a:t>, </a:t>
            </a:r>
            <a:r>
              <a:rPr lang="nb-NO" sz="1200" b="0" dirty="0" smtClean="0">
                <a:latin typeface="Calibri" pitchFamily="34" charset="0"/>
              </a:rPr>
              <a:t>Næringspolitisk direktør </a:t>
            </a:r>
            <a:r>
              <a:rPr lang="nb-NO" sz="1200" b="0" dirty="0" err="1" smtClean="0">
                <a:latin typeface="Calibri" pitchFamily="34" charset="0"/>
              </a:rPr>
              <a:t>NHO-Service</a:t>
            </a:r>
            <a:endParaRPr lang="nb-NO" sz="1200" b="0" dirty="0" smtClean="0">
              <a:latin typeface="Calibri" pitchFamily="34" charset="0"/>
            </a:endParaRPr>
          </a:p>
          <a:p>
            <a:pPr algn="r">
              <a:spcBef>
                <a:spcPct val="0"/>
              </a:spcBef>
            </a:pPr>
            <a:r>
              <a:rPr lang="nb-NO" sz="1200" dirty="0" smtClean="0">
                <a:latin typeface="Calibri" pitchFamily="34" charset="0"/>
              </a:rPr>
              <a:t>Klassekampen 02.03.2011</a:t>
            </a:r>
            <a:endParaRPr lang="nb-NO" sz="1200" b="0" dirty="0">
              <a:latin typeface="Calibri" pitchFamily="34" charset="0"/>
            </a:endParaRPr>
          </a:p>
        </p:txBody>
      </p:sp>
      <p:pic>
        <p:nvPicPr>
          <p:cNvPr id="5" name="Picture 2" descr="http://www.nhoservice.no/getfile.php/Bilder/Personer/DagEkelberg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622352" cy="5449839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88640"/>
            <a:ext cx="85909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Ingen forskjeller - ett fett?</a:t>
            </a:r>
          </a:p>
        </p:txBody>
      </p:sp>
      <p:pic>
        <p:nvPicPr>
          <p:cNvPr id="7" name="Picture 6" descr="http://www.nhoservice.no/getfile.php/Bilder/Logo/NHOSer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11655"/>
            <a:ext cx="4214753" cy="1334318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528" y="1412776"/>
            <a:ext cx="4824536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b-NO" sz="3700" b="1" dirty="0" smtClean="0">
                <a:latin typeface="Calibri" pitchFamily="34" charset="0"/>
              </a:rPr>
              <a:t>”Medlemmene </a:t>
            </a:r>
            <a:r>
              <a:rPr lang="nb-NO" sz="3700" b="1" dirty="0">
                <a:latin typeface="Calibri" pitchFamily="34" charset="0"/>
              </a:rPr>
              <a:t>våre er jo </a:t>
            </a:r>
            <a:r>
              <a:rPr lang="nb-NO" sz="3700" b="1" dirty="0" err="1">
                <a:latin typeface="Calibri" pitchFamily="34" charset="0"/>
              </a:rPr>
              <a:t>verksemder</a:t>
            </a:r>
            <a:r>
              <a:rPr lang="nb-NO" sz="3700" b="1" dirty="0">
                <a:latin typeface="Calibri" pitchFamily="34" charset="0"/>
              </a:rPr>
              <a:t>. Ingen er interesserte i å drive om regjeringa stenger alle høve til </a:t>
            </a:r>
            <a:r>
              <a:rPr lang="nb-NO" sz="3700" b="1" dirty="0" err="1">
                <a:latin typeface="Calibri" pitchFamily="34" charset="0"/>
              </a:rPr>
              <a:t>forteneste</a:t>
            </a:r>
            <a:r>
              <a:rPr lang="nb-NO" sz="3700" b="1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nb-NO" sz="11000" b="1" dirty="0" smtClean="0"/>
              <a:t>Hvor står vi?</a:t>
            </a:r>
            <a:endParaRPr lang="nb-NO" sz="11000" b="1" dirty="0"/>
          </a:p>
        </p:txBody>
      </p:sp>
      <p:sp>
        <p:nvSpPr>
          <p:cNvPr id="4" name="Tittel 2"/>
          <p:cNvSpPr txBox="1">
            <a:spLocks/>
          </p:cNvSpPr>
          <p:nvPr/>
        </p:nvSpPr>
        <p:spPr>
          <a:xfrm>
            <a:off x="1043608" y="2636912"/>
            <a:ext cx="7776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Hva vil vi?</a:t>
            </a:r>
            <a:endParaRPr kumimoji="0" lang="nb-NO" sz="1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tel 2"/>
          <p:cNvSpPr txBox="1">
            <a:spLocks/>
          </p:cNvSpPr>
          <p:nvPr/>
        </p:nvSpPr>
        <p:spPr>
          <a:xfrm>
            <a:off x="1043608" y="4509120"/>
            <a:ext cx="7776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Hva gjør vi?</a:t>
            </a:r>
            <a:endParaRPr kumimoji="0" lang="nb-NO" sz="1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rbeidsmandsforbundet.no/wp-content/uploads/2012/12/Furulund2012a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6939244" cy="3952683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4539396" y="3667090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200" dirty="0" smtClean="0"/>
              <a:t>Petter Furulund, leder av NHO service, </a:t>
            </a:r>
          </a:p>
        </p:txBody>
      </p:sp>
      <p:sp>
        <p:nvSpPr>
          <p:cNvPr id="7" name="Rektangel 6"/>
          <p:cNvSpPr/>
          <p:nvPr/>
        </p:nvSpPr>
        <p:spPr>
          <a:xfrm>
            <a:off x="7838836" y="6611779"/>
            <a:ext cx="13051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b-NO" sz="1000" dirty="0" smtClean="0"/>
              <a:t>Klassekampen 2/4-14</a:t>
            </a:r>
            <a:endParaRPr lang="nb-NO" sz="1000" dirty="0"/>
          </a:p>
        </p:txBody>
      </p:sp>
      <p:sp>
        <p:nvSpPr>
          <p:cNvPr id="3" name="Rektangel 2"/>
          <p:cNvSpPr/>
          <p:nvPr/>
        </p:nvSpPr>
        <p:spPr>
          <a:xfrm>
            <a:off x="251520" y="4293096"/>
            <a:ext cx="87011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4500" b="1" dirty="0" smtClean="0"/>
              <a:t>- </a:t>
            </a:r>
            <a:r>
              <a:rPr lang="nb-NO" sz="4500" b="1" dirty="0"/>
              <a:t>Små kommuner gjør det vanskelig å tjene penger på å drive </a:t>
            </a:r>
            <a:r>
              <a:rPr lang="nb-NO" sz="4500" b="1" dirty="0" smtClean="0"/>
              <a:t>velferdstjenester</a:t>
            </a:r>
            <a:endParaRPr lang="nb-NO" sz="4500" b="1" dirty="0"/>
          </a:p>
        </p:txBody>
      </p:sp>
    </p:spTree>
    <p:extLst>
      <p:ext uri="{BB962C8B-B14F-4D97-AF65-F5344CB8AC3E}">
        <p14:creationId xmlns:p14="http://schemas.microsoft.com/office/powerpoint/2010/main" val="24243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nb-NO" sz="1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Robust</a:t>
            </a:r>
            <a:endParaRPr lang="nb-NO" sz="1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5576" y="620688"/>
            <a:ext cx="76328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200" b="1" dirty="0" smtClean="0"/>
              <a:t>PROBLEM</a:t>
            </a:r>
            <a:endParaRPr lang="nb-NO" sz="14200" dirty="0"/>
          </a:p>
        </p:txBody>
      </p:sp>
      <p:sp>
        <p:nvSpPr>
          <p:cNvPr id="5" name="Rektangel 4"/>
          <p:cNvSpPr/>
          <p:nvPr/>
        </p:nvSpPr>
        <p:spPr>
          <a:xfrm>
            <a:off x="827584" y="3284984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LØSNING</a:t>
            </a:r>
            <a:endParaRPr lang="nb-NO" sz="1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756" y="6381328"/>
            <a:ext cx="9036496" cy="476672"/>
          </a:xfrm>
        </p:spPr>
        <p:txBody>
          <a:bodyPr>
            <a:normAutofit/>
          </a:bodyPr>
          <a:lstStyle/>
          <a:p>
            <a:pPr algn="r"/>
            <a:r>
              <a:rPr lang="nb-NO" sz="1600" b="1" dirty="0" smtClean="0"/>
              <a:t>Kommunereform, vedtatt juni 2014</a:t>
            </a:r>
            <a:endParaRPr lang="nb-NO" sz="1600" b="1" dirty="0"/>
          </a:p>
        </p:txBody>
      </p:sp>
      <p:sp>
        <p:nvSpPr>
          <p:cNvPr id="9" name="Rektangel 8"/>
          <p:cNvSpPr/>
          <p:nvPr/>
        </p:nvSpPr>
        <p:spPr>
          <a:xfrm>
            <a:off x="467544" y="155679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nb-NO" sz="3400" dirty="0" smtClean="0"/>
              <a:t>”Samtidig er flertallet opptatt av at det skal være reell frivillighet for  de kommunene som deltar i sammenslåingsprosesser. Dersom  kommuner etter en helhetlig vurdering og etter å ha innhentet  synspunkter fra sine innbyggere konkluderer med at sammenslåing ikke er aktuelt på det nåværende tidspunkt, er dette en konklusjon flertallet mener må respekteres.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0" y="274638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000" b="1" dirty="0" smtClean="0"/>
              <a:t>MÅ-BØR-KAN?</a:t>
            </a:r>
            <a:endParaRPr lang="nb-NO" sz="7000" b="1" dirty="0"/>
          </a:p>
        </p:txBody>
      </p:sp>
    </p:spTree>
    <p:extLst>
      <p:ext uri="{BB962C8B-B14F-4D97-AF65-F5344CB8AC3E}">
        <p14:creationId xmlns:p14="http://schemas.microsoft.com/office/powerpoint/2010/main" val="10826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nb-NO" sz="10000" b="1" dirty="0" smtClean="0"/>
              <a:t>1. Hvor står vi?</a:t>
            </a:r>
            <a:br>
              <a:rPr lang="nb-NO" sz="10000" b="1" dirty="0" smtClean="0"/>
            </a:br>
            <a:r>
              <a:rPr lang="nb-NO" sz="10000" b="1" dirty="0" smtClean="0"/>
              <a:t>2. Hva vil vi?</a:t>
            </a:r>
            <a:br>
              <a:rPr lang="nb-NO" sz="10000" b="1" dirty="0" smtClean="0"/>
            </a:br>
            <a:r>
              <a:rPr lang="nb-NO" sz="10000" b="1" dirty="0" smtClean="0"/>
              <a:t>3. Hva gjør vi?</a:t>
            </a:r>
            <a:endParaRPr lang="nb-NO" sz="10000" b="1" dirty="0"/>
          </a:p>
        </p:txBody>
      </p:sp>
    </p:spTree>
    <p:extLst>
      <p:ext uri="{BB962C8B-B14F-4D97-AF65-F5344CB8AC3E}">
        <p14:creationId xmlns:p14="http://schemas.microsoft.com/office/powerpoint/2010/main" val="16560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83568" y="170080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0" b="1" dirty="0" smtClean="0"/>
              <a:t>•Fakta </a:t>
            </a:r>
          </a:p>
          <a:p>
            <a:r>
              <a:rPr lang="nb-NO" sz="8000" b="1" dirty="0" smtClean="0"/>
              <a:t>•Frivillighet </a:t>
            </a:r>
          </a:p>
          <a:p>
            <a:r>
              <a:rPr lang="nb-NO" sz="8000" b="1" dirty="0" smtClean="0"/>
              <a:t>•Folkeavstemning 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95536" y="260648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0" b="1" dirty="0" smtClean="0"/>
              <a:t>Veien videre:</a:t>
            </a:r>
            <a:endParaRPr lang="nb-NO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kebent trekant 3"/>
          <p:cNvSpPr/>
          <p:nvPr/>
        </p:nvSpPr>
        <p:spPr>
          <a:xfrm>
            <a:off x="755576" y="188640"/>
            <a:ext cx="7632848" cy="194421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00" b="1" dirty="0" smtClean="0">
                <a:latin typeface="Calibri" pitchFamily="34" charset="0"/>
              </a:rPr>
              <a:t>Velferdssamfunnet</a:t>
            </a:r>
            <a:endParaRPr lang="nb-NO" sz="3500" b="1" dirty="0">
              <a:latin typeface="Calibri" pitchFamily="34" charset="0"/>
            </a:endParaRPr>
          </a:p>
        </p:txBody>
      </p:sp>
      <p:sp>
        <p:nvSpPr>
          <p:cNvPr id="5" name="Prosess 4"/>
          <p:cNvSpPr/>
          <p:nvPr/>
        </p:nvSpPr>
        <p:spPr>
          <a:xfrm>
            <a:off x="735833" y="2132856"/>
            <a:ext cx="1776612" cy="2777451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500" b="1" dirty="0" smtClean="0">
                <a:solidFill>
                  <a:schemeClr val="tx1"/>
                </a:solidFill>
                <a:latin typeface="Calibri" pitchFamily="34" charset="0"/>
              </a:rPr>
              <a:t>Økonomisk politikk</a:t>
            </a:r>
            <a:endParaRPr lang="nb-NO" sz="25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Prosess 5"/>
          <p:cNvSpPr/>
          <p:nvPr/>
        </p:nvSpPr>
        <p:spPr>
          <a:xfrm>
            <a:off x="3707904" y="2132856"/>
            <a:ext cx="1710810" cy="2777451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500" b="1" dirty="0" smtClean="0">
                <a:solidFill>
                  <a:schemeClr val="tx1"/>
                </a:solidFill>
                <a:latin typeface="Calibri" pitchFamily="34" charset="0"/>
              </a:rPr>
              <a:t>Organisert</a:t>
            </a:r>
          </a:p>
          <a:p>
            <a:pPr algn="ctr"/>
            <a:r>
              <a:rPr lang="nb-NO" sz="2500" b="1" dirty="0" smtClean="0">
                <a:solidFill>
                  <a:schemeClr val="tx1"/>
                </a:solidFill>
                <a:latin typeface="Calibri" pitchFamily="34" charset="0"/>
              </a:rPr>
              <a:t>arbeidsliv</a:t>
            </a:r>
            <a:endParaRPr lang="nb-NO" sz="25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Prosess 6"/>
          <p:cNvSpPr/>
          <p:nvPr/>
        </p:nvSpPr>
        <p:spPr>
          <a:xfrm>
            <a:off x="6660232" y="2132856"/>
            <a:ext cx="1645010" cy="2777451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500" b="1" dirty="0" smtClean="0">
                <a:solidFill>
                  <a:schemeClr val="tx1"/>
                </a:solidFill>
                <a:latin typeface="Calibri" pitchFamily="34" charset="0"/>
              </a:rPr>
              <a:t>Offentlig forvaltning</a:t>
            </a:r>
            <a:endParaRPr lang="nb-NO" sz="25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Prosess 7"/>
          <p:cNvSpPr/>
          <p:nvPr/>
        </p:nvSpPr>
        <p:spPr>
          <a:xfrm>
            <a:off x="611560" y="4941168"/>
            <a:ext cx="7896050" cy="97210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0" b="1" dirty="0" smtClean="0">
                <a:solidFill>
                  <a:schemeClr val="tx1"/>
                </a:solidFill>
                <a:latin typeface="Calibri" pitchFamily="34" charset="0"/>
              </a:rPr>
              <a:t>Mange bestemmer!</a:t>
            </a:r>
            <a:endParaRPr lang="nb-NO" sz="7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nb-NO" sz="6000" b="1" dirty="0" err="1" smtClean="0"/>
              <a:t>Vabo-utvalget</a:t>
            </a:r>
            <a:endParaRPr lang="nb-NO" sz="6000" b="1" dirty="0"/>
          </a:p>
        </p:txBody>
      </p:sp>
      <p:pic>
        <p:nvPicPr>
          <p:cNvPr id="18434" name="Picture 2" descr="http://www.adressa.no/nyheter/sortrondelag/article10403669.ece/737z4y/ALTERNATES/w980-default/signy%20vabo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04980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5576" y="620688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200" b="1" dirty="0" smtClean="0"/>
              <a:t>PROBLEM</a:t>
            </a:r>
          </a:p>
          <a:p>
            <a:pPr algn="ctr"/>
            <a:r>
              <a:rPr lang="nb-NO" sz="2000" b="1" dirty="0" smtClean="0"/>
              <a:t>= små kommuner</a:t>
            </a:r>
            <a:endParaRPr lang="nb-NO" sz="2000" dirty="0"/>
          </a:p>
        </p:txBody>
      </p:sp>
      <p:sp>
        <p:nvSpPr>
          <p:cNvPr id="5" name="Rektangel 4"/>
          <p:cNvSpPr/>
          <p:nvPr/>
        </p:nvSpPr>
        <p:spPr>
          <a:xfrm>
            <a:off x="827584" y="3284984"/>
            <a:ext cx="76328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5400" b="1" dirty="0" smtClean="0">
                <a:solidFill>
                  <a:schemeClr val="bg2">
                    <a:lumMod val="90000"/>
                  </a:schemeClr>
                </a:solidFill>
              </a:rPr>
              <a:t>LØSNING</a:t>
            </a:r>
          </a:p>
          <a:p>
            <a:pPr algn="ctr"/>
            <a:r>
              <a:rPr lang="nb-NO" sz="2000" b="1" dirty="0" smtClean="0">
                <a:solidFill>
                  <a:schemeClr val="bg2">
                    <a:lumMod val="90000"/>
                  </a:schemeClr>
                </a:solidFill>
              </a:rPr>
              <a:t>= større kommuner</a:t>
            </a:r>
            <a:endParaRPr lang="nb-NO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5576" y="620688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4200" b="1" dirty="0" smtClean="0">
                <a:solidFill>
                  <a:schemeClr val="bg1">
                    <a:lumMod val="65000"/>
                  </a:schemeClr>
                </a:solidFill>
              </a:rPr>
              <a:t>PROBLEM</a:t>
            </a:r>
          </a:p>
          <a:p>
            <a:pPr algn="ctr"/>
            <a:r>
              <a:rPr lang="nb-NO" sz="2000" b="1" dirty="0" smtClean="0">
                <a:solidFill>
                  <a:schemeClr val="bg1">
                    <a:lumMod val="65000"/>
                  </a:schemeClr>
                </a:solidFill>
              </a:rPr>
              <a:t>= små kommuner</a:t>
            </a:r>
            <a:endParaRPr lang="nb-NO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27584" y="3284984"/>
            <a:ext cx="76328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5400" b="1" dirty="0" smtClean="0"/>
              <a:t>LØSNING</a:t>
            </a:r>
          </a:p>
          <a:p>
            <a:pPr algn="ctr"/>
            <a:r>
              <a:rPr lang="nb-NO" sz="2000" b="1" dirty="0" smtClean="0"/>
              <a:t>= større kommuner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233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nb-NO" sz="7800" b="1" dirty="0" smtClean="0"/>
              <a:t>Større kommuner: </a:t>
            </a:r>
            <a:endParaRPr lang="nb-NO" sz="7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10970"/>
          </a:xfrm>
        </p:spPr>
        <p:txBody>
          <a:bodyPr>
            <a:noAutofit/>
          </a:bodyPr>
          <a:lstStyle/>
          <a:p>
            <a:r>
              <a:rPr lang="nb-NO" sz="4000" dirty="0" smtClean="0"/>
              <a:t>Gode og likeverdige tjenester til innbyggerne</a:t>
            </a:r>
          </a:p>
          <a:p>
            <a:r>
              <a:rPr lang="nb-NO" sz="4000" dirty="0" smtClean="0"/>
              <a:t>Helhetlig og samordnet samfunnsutvikling</a:t>
            </a:r>
          </a:p>
          <a:p>
            <a:r>
              <a:rPr lang="nb-NO" sz="4000" dirty="0" smtClean="0"/>
              <a:t>Bærekraftige og økonomisk robuste kommuner</a:t>
            </a:r>
          </a:p>
          <a:p>
            <a:r>
              <a:rPr lang="nb-NO" sz="4000" dirty="0" smtClean="0"/>
              <a:t>Styrket lokaldemokrati</a:t>
            </a:r>
          </a:p>
          <a:p>
            <a:endParaRPr lang="nb-NO" sz="4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876256" y="6611778"/>
            <a:ext cx="2267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 smtClean="0"/>
              <a:t>Innstilling 300 S, 2014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5967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106690"/>
          </a:xfrm>
        </p:spPr>
        <p:txBody>
          <a:bodyPr>
            <a:noAutofit/>
          </a:bodyPr>
          <a:lstStyle/>
          <a:p>
            <a:r>
              <a:rPr lang="nb-NO" sz="20000" b="1" dirty="0" smtClean="0"/>
              <a:t>15 000</a:t>
            </a:r>
            <a:r>
              <a:rPr lang="nb-NO" sz="15000" b="1" dirty="0" smtClean="0"/>
              <a:t/>
            </a:r>
            <a:br>
              <a:rPr lang="nb-NO" sz="15000" b="1" dirty="0" smtClean="0"/>
            </a:br>
            <a:endParaRPr lang="nb-NO" sz="15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8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6084168" y="6611779"/>
            <a:ext cx="3059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 smtClean="0"/>
              <a:t>Kilde: Dagbladet 01.04.2014</a:t>
            </a:r>
            <a:endParaRPr lang="nb-N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344</Words>
  <Application>Microsoft Office PowerPoint</Application>
  <PresentationFormat>Skjermfremvisning (4:3)</PresentationFormat>
  <Paragraphs>76</Paragraphs>
  <Slides>25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Office-tema</vt:lpstr>
      <vt:lpstr>Svaret er kommunesammenslåing</vt:lpstr>
      <vt:lpstr>Hvor står vi?</vt:lpstr>
      <vt:lpstr>PowerPoint-presentasjon</vt:lpstr>
      <vt:lpstr>Vabo-utvalget</vt:lpstr>
      <vt:lpstr>PowerPoint-presentasjon</vt:lpstr>
      <vt:lpstr>PowerPoint-presentasjon</vt:lpstr>
      <vt:lpstr>Større kommuner: </vt:lpstr>
      <vt:lpstr>15 000 </vt:lpstr>
      <vt:lpstr>PowerPoint-presentasjon</vt:lpstr>
      <vt:lpstr>Gode tjenester: Tilfreds med….</vt:lpstr>
      <vt:lpstr>Kontakt med kommunen….</vt:lpstr>
      <vt:lpstr>Små kommuner – store utfordringer</vt:lpstr>
      <vt:lpstr>PowerPoint-presentasjon</vt:lpstr>
      <vt:lpstr>PowerPoint-presentasjon</vt:lpstr>
      <vt:lpstr>PowerPoint-presentasjon</vt:lpstr>
      <vt:lpstr>Hva er en kommune?</vt:lpstr>
      <vt:lpstr>PowerPoint-presentasjon</vt:lpstr>
      <vt:lpstr>PowerPoint-presentasjon</vt:lpstr>
      <vt:lpstr>PowerPoint-presentasjon</vt:lpstr>
      <vt:lpstr>PowerPoint-presentasjon</vt:lpstr>
      <vt:lpstr>Robust</vt:lpstr>
      <vt:lpstr>PowerPoint-presentasjon</vt:lpstr>
      <vt:lpstr>Kommunereform, vedtatt juni 2014</vt:lpstr>
      <vt:lpstr>1. Hvor står vi? 2. Hva vil vi? 3. Hva gjør vi?</vt:lpstr>
      <vt:lpstr>PowerPoint-presentasjon</vt:lpstr>
    </vt:vector>
  </TitlesOfParts>
  <Company>Fagforbundet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sal</dc:creator>
  <cp:lastModifiedBy>Svenn Arne Lie</cp:lastModifiedBy>
  <cp:revision>77</cp:revision>
  <dcterms:created xsi:type="dcterms:W3CDTF">2015-01-20T12:50:51Z</dcterms:created>
  <dcterms:modified xsi:type="dcterms:W3CDTF">2015-04-29T09:27:45Z</dcterms:modified>
</cp:coreProperties>
</file>