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4" r:id="rId4"/>
    <p:sldId id="282" r:id="rId5"/>
    <p:sldId id="283" r:id="rId6"/>
    <p:sldId id="284" r:id="rId7"/>
    <p:sldId id="263" r:id="rId8"/>
    <p:sldId id="286" r:id="rId9"/>
    <p:sldId id="260" r:id="rId10"/>
    <p:sldId id="289" r:id="rId11"/>
    <p:sldId id="261" r:id="rId12"/>
    <p:sldId id="276" r:id="rId13"/>
    <p:sldId id="262" r:id="rId14"/>
    <p:sldId id="278" r:id="rId15"/>
    <p:sldId id="287" r:id="rId16"/>
    <p:sldId id="288" r:id="rId17"/>
    <p:sldId id="265" r:id="rId18"/>
    <p:sldId id="266" r:id="rId19"/>
    <p:sldId id="291" r:id="rId20"/>
    <p:sldId id="268" r:id="rId21"/>
    <p:sldId id="270" r:id="rId22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B5EE4-B4F9-214F-82D3-0E7EE841E13D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CEE40-0B05-3D47-82D5-311028E738C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4739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0C7AD-A1F3-484A-87E5-2503E9C54AE4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7FC9E-9C1E-5441-8E27-BF599192BED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0582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FC9E-9C1E-5441-8E27-BF599192BED8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012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3466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5165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6243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034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0831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830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3703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6295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848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1521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351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D6B3-A55B-EB47-A900-124D00AEEFF3}" type="datetimeFigureOut">
              <a:rPr lang="nb-NO" smtClean="0"/>
              <a:t>21.06.17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8538-FDD8-6E4C-A9A1-7F50BB9B39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244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isitkongevegen.no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sitkongevegen.no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nn-NO" dirty="0" smtClean="0">
                <a:solidFill>
                  <a:schemeClr val="bg1"/>
                </a:solidFill>
              </a:rPr>
              <a:t>BLI EIN KONGEVEGAMBASSADØR DU OG!</a:t>
            </a:r>
            <a:endParaRPr lang="nn-NO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>
                <a:solidFill>
                  <a:srgbClr val="FFFFFF"/>
                </a:solidFill>
              </a:rPr>
              <a:t>19.06.2017</a:t>
            </a:r>
            <a:endParaRPr lang="nn-NO" dirty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327" y="4524621"/>
            <a:ext cx="3342537" cy="222835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668" y="327144"/>
            <a:ext cx="3732638" cy="12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2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Turvegen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FFFF"/>
                </a:solidFill>
              </a:rPr>
              <a:t>Høgdepunkt</a:t>
            </a:r>
            <a:endParaRPr lang="nb-NO" dirty="0">
              <a:solidFill>
                <a:srgbClr val="FFFFFF"/>
              </a:solidFill>
            </a:endParaRPr>
          </a:p>
          <a:p>
            <a:endParaRPr lang="nb-NO" dirty="0">
              <a:solidFill>
                <a:srgbClr val="FFFFFF"/>
              </a:solidFill>
            </a:endParaRPr>
          </a:p>
          <a:p>
            <a:r>
              <a:rPr lang="nb-NO" dirty="0" err="1">
                <a:solidFill>
                  <a:srgbClr val="FFFFFF"/>
                </a:solidFill>
              </a:rPr>
              <a:t>Mellomstrekningar</a:t>
            </a:r>
            <a:endParaRPr lang="nb-NO" dirty="0">
              <a:solidFill>
                <a:srgbClr val="FFFFFF"/>
              </a:solidFill>
            </a:endParaRPr>
          </a:p>
          <a:p>
            <a:endParaRPr lang="nb-NO" dirty="0">
              <a:solidFill>
                <a:srgbClr val="FFFFFF"/>
              </a:solidFill>
            </a:endParaRPr>
          </a:p>
          <a:p>
            <a:r>
              <a:rPr lang="nb-NO" dirty="0" err="1">
                <a:solidFill>
                  <a:srgbClr val="FFFFFF"/>
                </a:solidFill>
              </a:rPr>
              <a:t>Rundturar</a:t>
            </a:r>
            <a:r>
              <a:rPr lang="nb-NO" dirty="0">
                <a:solidFill>
                  <a:srgbClr val="FFFFFF"/>
                </a:solidFill>
              </a:rPr>
              <a:t> og </a:t>
            </a:r>
            <a:r>
              <a:rPr lang="nb-NO" dirty="0" err="1">
                <a:solidFill>
                  <a:srgbClr val="FFFFFF"/>
                </a:solidFill>
              </a:rPr>
              <a:t>avstikkarar</a:t>
            </a:r>
            <a:endParaRPr lang="nb-NO" dirty="0">
              <a:solidFill>
                <a:srgbClr val="FFFFFF"/>
              </a:solidFill>
            </a:endParaRPr>
          </a:p>
          <a:p>
            <a:endParaRPr lang="nb-NO" dirty="0">
              <a:solidFill>
                <a:srgbClr val="FFFFFF"/>
              </a:solidFill>
            </a:endParaRPr>
          </a:p>
          <a:p>
            <a:r>
              <a:rPr lang="nb-NO" dirty="0" err="1">
                <a:solidFill>
                  <a:srgbClr val="FFFFFF"/>
                </a:solidFill>
              </a:rPr>
              <a:t>Attraksjonar</a:t>
            </a:r>
            <a:r>
              <a:rPr lang="nb-NO" dirty="0">
                <a:solidFill>
                  <a:srgbClr val="FFFFFF"/>
                </a:solidFill>
              </a:rPr>
              <a:t> </a:t>
            </a:r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614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3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Høgdepunkt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n-NO" dirty="0" smtClean="0">
                <a:solidFill>
                  <a:srgbClr val="FFFFFF"/>
                </a:solidFill>
              </a:rPr>
              <a:t>Kvamskleiva (4,7 km)</a:t>
            </a: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Øye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nn-NO" dirty="0" smtClean="0">
                <a:solidFill>
                  <a:srgbClr val="FFFFFF"/>
                </a:solidFill>
              </a:rPr>
              <a:t> </a:t>
            </a:r>
            <a:r>
              <a:rPr lang="nn-NO" dirty="0" err="1" smtClean="0">
                <a:solidFill>
                  <a:srgbClr val="FFFFFF"/>
                </a:solidFill>
              </a:rPr>
              <a:t>Tyinkrysset</a:t>
            </a:r>
            <a:r>
              <a:rPr lang="nn-NO" dirty="0" smtClean="0">
                <a:solidFill>
                  <a:srgbClr val="FFFFFF"/>
                </a:solidFill>
              </a:rPr>
              <a:t> (12.3 km)</a:t>
            </a: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Kyrkjestølen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nn-NO" dirty="0" smtClean="0">
                <a:solidFill>
                  <a:srgbClr val="FFFFFF"/>
                </a:solidFill>
              </a:rPr>
              <a:t> Maristova (10,7 km)</a:t>
            </a: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Vindhella (2,6 km)</a:t>
            </a:r>
          </a:p>
          <a:p>
            <a:endParaRPr lang="nn-NO" dirty="0" smtClean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Galdane (4,4 km)</a:t>
            </a: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Lærdalsøyri</a:t>
            </a:r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4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Mellomstrekningar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 err="1" smtClean="0">
                <a:solidFill>
                  <a:srgbClr val="FFFFFF"/>
                </a:solidFill>
              </a:rPr>
              <a:t>Syndrol-Bøflaten</a:t>
            </a:r>
            <a:r>
              <a:rPr lang="nn-NO" dirty="0" smtClean="0">
                <a:solidFill>
                  <a:srgbClr val="FFFFFF"/>
                </a:solidFill>
              </a:rPr>
              <a:t> (5 km)</a:t>
            </a:r>
          </a:p>
          <a:p>
            <a:pPr marL="0" indent="0">
              <a:buNone/>
            </a:pPr>
            <a:r>
              <a:rPr lang="nn-NO" dirty="0" err="1" smtClean="0">
                <a:solidFill>
                  <a:srgbClr val="FFFFFF"/>
                </a:solidFill>
              </a:rPr>
              <a:t>Sørre</a:t>
            </a:r>
            <a:r>
              <a:rPr lang="nn-NO" dirty="0" smtClean="0">
                <a:solidFill>
                  <a:srgbClr val="FFFFFF"/>
                </a:solidFill>
              </a:rPr>
              <a:t> Hemsing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nn-NO" dirty="0" smtClean="0">
                <a:solidFill>
                  <a:srgbClr val="FFFFFF"/>
                </a:solidFill>
              </a:rPr>
              <a:t> Øye (</a:t>
            </a:r>
            <a:r>
              <a:rPr lang="nn-NO" dirty="0" err="1" smtClean="0">
                <a:solidFill>
                  <a:srgbClr val="FFFFFF"/>
                </a:solidFill>
              </a:rPr>
              <a:t>Vennisvegen</a:t>
            </a:r>
            <a:r>
              <a:rPr lang="nn-NO" dirty="0" smtClean="0">
                <a:solidFill>
                  <a:srgbClr val="FFFFFF"/>
                </a:solidFill>
              </a:rPr>
              <a:t>) (20 km)</a:t>
            </a:r>
          </a:p>
          <a:p>
            <a:pPr marL="0" indent="0">
              <a:buNone/>
            </a:pPr>
            <a:r>
              <a:rPr lang="nn-NO" dirty="0" err="1" smtClean="0">
                <a:solidFill>
                  <a:srgbClr val="FFFFFF"/>
                </a:solidFill>
              </a:rPr>
              <a:t>Tyinkrysset</a:t>
            </a:r>
            <a:r>
              <a:rPr lang="nn-NO" dirty="0" smtClean="0">
                <a:solidFill>
                  <a:srgbClr val="FFFFFF"/>
                </a:solidFill>
              </a:rPr>
              <a:t>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nn-NO" dirty="0" smtClean="0">
                <a:solidFill>
                  <a:srgbClr val="FFFFFF"/>
                </a:solidFill>
              </a:rPr>
              <a:t> Kyrkjestølen (8 km)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Maristova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nn-NO" dirty="0" smtClean="0">
                <a:solidFill>
                  <a:srgbClr val="FFFFFF"/>
                </a:solidFill>
              </a:rPr>
              <a:t> Borlo (8 km)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Borlo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nn-NO" dirty="0" smtClean="0">
                <a:solidFill>
                  <a:srgbClr val="FFFFFF"/>
                </a:solidFill>
              </a:rPr>
              <a:t> Borgund/Vindhella (10 km)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Vindhella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nn-NO" dirty="0" smtClean="0">
                <a:solidFill>
                  <a:srgbClr val="FFFFFF"/>
                </a:solidFill>
              </a:rPr>
              <a:t> Galdane (1 km)</a:t>
            </a:r>
          </a:p>
          <a:p>
            <a:pPr marL="0" indent="0">
              <a:buNone/>
            </a:pPr>
            <a:r>
              <a:rPr lang="nn-NO" dirty="0" err="1" smtClean="0">
                <a:solidFill>
                  <a:srgbClr val="FFFFFF"/>
                </a:solidFill>
              </a:rPr>
              <a:t>Seltun</a:t>
            </a:r>
            <a:r>
              <a:rPr lang="nn-NO" dirty="0" smtClean="0">
                <a:solidFill>
                  <a:srgbClr val="FFFFFF"/>
                </a:solidFill>
              </a:rPr>
              <a:t>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nn-NO" dirty="0" smtClean="0">
                <a:solidFill>
                  <a:srgbClr val="FFFFFF"/>
                </a:solidFill>
              </a:rPr>
              <a:t> Lærdalsøyri (16)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Rundturar og </a:t>
            </a:r>
            <a:br>
              <a:rPr lang="nn-NO" dirty="0" smtClean="0">
                <a:solidFill>
                  <a:srgbClr val="FFFFFF"/>
                </a:solidFill>
              </a:rPr>
            </a:br>
            <a:r>
              <a:rPr lang="nn-NO" dirty="0" smtClean="0">
                <a:solidFill>
                  <a:srgbClr val="FFFFFF"/>
                </a:solidFill>
              </a:rPr>
              <a:t>avstikkarar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Vindhella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nn-NO" dirty="0" smtClean="0">
                <a:solidFill>
                  <a:srgbClr val="FFFFFF"/>
                </a:solidFill>
              </a:rPr>
              <a:t> </a:t>
            </a:r>
            <a:r>
              <a:rPr lang="nn-NO" dirty="0" err="1" smtClean="0">
                <a:solidFill>
                  <a:srgbClr val="FFFFFF"/>
                </a:solidFill>
              </a:rPr>
              <a:t>Sverrestigen</a:t>
            </a:r>
            <a:r>
              <a:rPr lang="nn-NO" dirty="0" smtClean="0">
                <a:solidFill>
                  <a:srgbClr val="FFFFFF"/>
                </a:solidFill>
              </a:rPr>
              <a:t> (4,2 km)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Galdane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nn-NO" dirty="0" smtClean="0">
                <a:solidFill>
                  <a:srgbClr val="FFFFFF"/>
                </a:solidFill>
              </a:rPr>
              <a:t> </a:t>
            </a:r>
            <a:r>
              <a:rPr lang="nn-NO" dirty="0" err="1" smtClean="0">
                <a:solidFill>
                  <a:srgbClr val="FFFFFF"/>
                </a:solidFill>
              </a:rPr>
              <a:t>Seltunåsen</a:t>
            </a:r>
            <a:r>
              <a:rPr lang="nn-NO" dirty="0" smtClean="0">
                <a:solidFill>
                  <a:srgbClr val="FFFFFF"/>
                </a:solidFill>
              </a:rPr>
              <a:t> (8,6 km)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Sandalsstølen (7 km frå </a:t>
            </a:r>
            <a:r>
              <a:rPr lang="nn-NO" dirty="0" err="1" smtClean="0">
                <a:solidFill>
                  <a:srgbClr val="FFFFFF"/>
                </a:solidFill>
              </a:rPr>
              <a:t>Vennisvegen</a:t>
            </a:r>
            <a:r>
              <a:rPr lang="nn-NO" dirty="0" smtClean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Andre: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Rundt </a:t>
            </a:r>
            <a:r>
              <a:rPr lang="nn-NO" dirty="0" err="1" smtClean="0">
                <a:solidFill>
                  <a:srgbClr val="FFFFFF"/>
                </a:solidFill>
              </a:rPr>
              <a:t>Otrøvannet</a:t>
            </a: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err="1" smtClean="0">
                <a:solidFill>
                  <a:srgbClr val="FFFFFF"/>
                </a:solidFill>
              </a:rPr>
              <a:t>Turmarsjrunder</a:t>
            </a:r>
            <a:r>
              <a:rPr lang="nn-NO" dirty="0" smtClean="0">
                <a:solidFill>
                  <a:srgbClr val="FFFFFF"/>
                </a:solidFill>
              </a:rPr>
              <a:t> på Borlo (5 og 10 km)</a:t>
            </a:r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2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sz="4000" dirty="0" smtClean="0">
                <a:solidFill>
                  <a:srgbClr val="FFFFFF"/>
                </a:solidFill>
              </a:rPr>
              <a:t>Attraksjonar langs vegen</a:t>
            </a:r>
            <a:endParaRPr lang="nn-NO" sz="4000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Vangssteinen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Kvernene på Leine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Øye Stavkyrkje</a:t>
            </a:r>
          </a:p>
          <a:p>
            <a:pPr marL="0" indent="0">
              <a:buNone/>
            </a:pPr>
            <a:r>
              <a:rPr lang="nn-NO" dirty="0" err="1" smtClean="0">
                <a:solidFill>
                  <a:srgbClr val="FFFFFF"/>
                </a:solidFill>
              </a:rPr>
              <a:t>Grihamar</a:t>
            </a:r>
            <a:r>
              <a:rPr lang="nn-NO" dirty="0" smtClean="0">
                <a:solidFill>
                  <a:srgbClr val="FFFFFF"/>
                </a:solidFill>
              </a:rPr>
              <a:t> milestein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St </a:t>
            </a:r>
            <a:r>
              <a:rPr lang="nn-NO" dirty="0" err="1" smtClean="0">
                <a:solidFill>
                  <a:srgbClr val="FFFFFF"/>
                </a:solidFill>
              </a:rPr>
              <a:t>Thomaskyrkja</a:t>
            </a: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Stiftsstøtta</a:t>
            </a:r>
          </a:p>
          <a:p>
            <a:pPr marL="0" indent="0">
              <a:buNone/>
            </a:pPr>
            <a:r>
              <a:rPr lang="nn-NO" dirty="0" err="1" smtClean="0">
                <a:solidFill>
                  <a:srgbClr val="FFFFFF"/>
                </a:solidFill>
              </a:rPr>
              <a:t>Margrethestova</a:t>
            </a: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Borlo Bygdetun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Borgund Stavkyrkje</a:t>
            </a:r>
          </a:p>
          <a:p>
            <a:pPr marL="0" indent="0">
              <a:buNone/>
            </a:pPr>
            <a:r>
              <a:rPr lang="nn-NO" dirty="0" err="1" smtClean="0">
                <a:solidFill>
                  <a:srgbClr val="FFFFFF"/>
                </a:solidFill>
              </a:rPr>
              <a:t>Lærdalselvi</a:t>
            </a:r>
            <a:r>
              <a:rPr lang="nn-NO" dirty="0" smtClean="0">
                <a:solidFill>
                  <a:srgbClr val="FFFFFF"/>
                </a:solidFill>
              </a:rPr>
              <a:t> og laksen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Lærdalsøyri</a:t>
            </a:r>
          </a:p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 dirty="0">
                <a:solidFill>
                  <a:srgbClr val="FFFFFF"/>
                </a:solidFill>
              </a:rPr>
              <a:t>Vandre </a:t>
            </a:r>
            <a:r>
              <a:rPr lang="nn-NO" dirty="0" smtClean="0">
                <a:solidFill>
                  <a:srgbClr val="FFFFFF"/>
                </a:solidFill>
              </a:rPr>
              <a:t>vegen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Mange </a:t>
            </a:r>
            <a:r>
              <a:rPr lang="nn-NO" dirty="0" err="1">
                <a:solidFill>
                  <a:srgbClr val="FFFFFF"/>
                </a:solidFill>
              </a:rPr>
              <a:t>y</a:t>
            </a:r>
            <a:r>
              <a:rPr lang="nn-NO" dirty="0" err="1" smtClean="0">
                <a:solidFill>
                  <a:srgbClr val="FFFFFF"/>
                </a:solidFill>
              </a:rPr>
              <a:t>nsker</a:t>
            </a:r>
            <a:r>
              <a:rPr lang="nn-NO" dirty="0" smtClean="0">
                <a:solidFill>
                  <a:srgbClr val="FFFFFF"/>
                </a:solidFill>
              </a:rPr>
              <a:t> å vandre heile vegen</a:t>
            </a: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err="1">
                <a:solidFill>
                  <a:srgbClr val="FFFFFF"/>
                </a:solidFill>
              </a:rPr>
              <a:t>A</a:t>
            </a:r>
            <a:r>
              <a:rPr lang="nn-NO" dirty="0" err="1" smtClean="0">
                <a:solidFill>
                  <a:srgbClr val="FFFFFF"/>
                </a:solidFill>
              </a:rPr>
              <a:t>nbefalar</a:t>
            </a:r>
            <a:r>
              <a:rPr lang="nn-NO" dirty="0" smtClean="0">
                <a:solidFill>
                  <a:srgbClr val="FFFFFF"/>
                </a:solidFill>
              </a:rPr>
              <a:t> også å bo fast og vandre høgdepunkta som dagsturar </a:t>
            </a: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3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Sykling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Eigen anbefalt sykkeltrasé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(</a:t>
            </a:r>
            <a:r>
              <a:rPr lang="nn-NO" dirty="0" err="1" smtClean="0">
                <a:solidFill>
                  <a:srgbClr val="FFFFFF"/>
                </a:solidFill>
              </a:rPr>
              <a:t>Vennisvegen</a:t>
            </a:r>
            <a:r>
              <a:rPr lang="nn-NO" dirty="0" smtClean="0">
                <a:solidFill>
                  <a:srgbClr val="FFFFFF"/>
                </a:solidFill>
              </a:rPr>
              <a:t>, E16 over Filefjell, gamle E16 i Lærdal)</a:t>
            </a: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Statens vegvesen vil unngå sykling på dei verna strekningane (slitasje)</a:t>
            </a: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Ikkje alle etappane er egna for tursykling</a:t>
            </a: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Satsar på informasjon og ikkje forbod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Mest spurte spørsmål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n-NO" dirty="0" smtClean="0">
                <a:solidFill>
                  <a:srgbClr val="FFFFFF"/>
                </a:solidFill>
              </a:rPr>
              <a:t>Start og endepunkt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Overnatting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Bagasjetransport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Ha med barn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Sesong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Anbefalte etappar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Sykling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Hest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Hund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Rullestol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Telting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Turkart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Transport (buss)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Parkering</a:t>
            </a:r>
            <a:endParaRPr lang="nn-NO" dirty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Praktiske utfordringar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Vedlikehald veg</a:t>
            </a: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Vedlikehald skilting og merking</a:t>
            </a: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Søppelhandtering</a:t>
            </a: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err="1" smtClean="0">
                <a:solidFill>
                  <a:srgbClr val="FFFFFF"/>
                </a:solidFill>
              </a:rPr>
              <a:t>Toalettar</a:t>
            </a:r>
            <a:endParaRPr lang="nn-NO" dirty="0" smtClean="0">
              <a:solidFill>
                <a:srgbClr val="FFFFFF"/>
              </a:solidFill>
            </a:endParaRP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Parkering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446" y="2500132"/>
            <a:ext cx="2417355" cy="36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1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Samarbeid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Vedlikehald veg og skilting: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Kommunane og Statens Vegvesen</a:t>
            </a:r>
          </a:p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Utvikling av reiselivproduktet og informasjon </a:t>
            </a:r>
            <a:r>
              <a:rPr lang="nn-NO" dirty="0" err="1" smtClean="0">
                <a:solidFill>
                  <a:srgbClr val="FFFFFF"/>
                </a:solidFill>
              </a:rPr>
              <a:t>utad</a:t>
            </a:r>
            <a:r>
              <a:rPr lang="nn-NO" dirty="0" smtClean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Kongevegbedriftene i samarbeid med Visitselskapa og aktuelle reiselivsaktørar</a:t>
            </a:r>
            <a:endParaRPr lang="nn-NO" dirty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614" y="37328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5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/>
            </a:r>
            <a:br>
              <a:rPr lang="nn-NO" dirty="0" smtClean="0">
                <a:solidFill>
                  <a:srgbClr val="FFFFFF"/>
                </a:solidFill>
              </a:rPr>
            </a:br>
            <a:r>
              <a:rPr lang="nn-NO" dirty="0">
                <a:solidFill>
                  <a:srgbClr val="FFFFFF"/>
                </a:solidFill>
              </a:rPr>
              <a:t/>
            </a:r>
            <a:br>
              <a:rPr lang="nn-NO" dirty="0">
                <a:solidFill>
                  <a:srgbClr val="FFFFFF"/>
                </a:solidFill>
              </a:rPr>
            </a:br>
            <a:r>
              <a:rPr lang="nn-NO" dirty="0" smtClean="0">
                <a:solidFill>
                  <a:srgbClr val="FFFFFF"/>
                </a:solidFill>
              </a:rPr>
              <a:t>Kongevegbedrifter </a:t>
            </a:r>
            <a:r>
              <a:rPr lang="nn-NO" dirty="0">
                <a:solidFill>
                  <a:srgbClr val="FFFFFF"/>
                </a:solidFill>
              </a:rPr>
              <a:t/>
            </a:r>
            <a:br>
              <a:rPr lang="nn-NO" dirty="0">
                <a:solidFill>
                  <a:srgbClr val="FFFFFF"/>
                </a:solidFill>
              </a:rPr>
            </a:br>
            <a:r>
              <a:rPr lang="nn-NO" dirty="0">
                <a:solidFill>
                  <a:srgbClr val="FFFFFF"/>
                </a:solidFill>
              </a:rPr>
              <a:t>Filefjell SA</a:t>
            </a:r>
            <a:br>
              <a:rPr lang="nn-NO" dirty="0">
                <a:solidFill>
                  <a:srgbClr val="FFFFFF"/>
                </a:solidFill>
              </a:rPr>
            </a:br>
            <a:r>
              <a:rPr lang="nn-NO" dirty="0">
                <a:solidFill>
                  <a:srgbClr val="FFFFFF"/>
                </a:solidFill>
              </a:rPr>
              <a:t/>
            </a:r>
            <a:br>
              <a:rPr lang="nn-NO" dirty="0">
                <a:solidFill>
                  <a:srgbClr val="FFFFFF"/>
                </a:solidFill>
              </a:rPr>
            </a:b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17 </a:t>
            </a:r>
            <a:r>
              <a:rPr lang="nn-NO" dirty="0" err="1" smtClean="0">
                <a:solidFill>
                  <a:srgbClr val="FFFFFF"/>
                </a:solidFill>
              </a:rPr>
              <a:t>bedriftar</a:t>
            </a:r>
            <a:r>
              <a:rPr lang="nn-NO" dirty="0" smtClean="0">
                <a:solidFill>
                  <a:srgbClr val="FFFFFF"/>
                </a:solidFill>
              </a:rPr>
              <a:t> i Vang og Lærdal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	med </a:t>
            </a:r>
            <a:r>
              <a:rPr lang="nn-NO" dirty="0" err="1" smtClean="0">
                <a:solidFill>
                  <a:srgbClr val="FFFFFF"/>
                </a:solidFill>
              </a:rPr>
              <a:t>tilknytning</a:t>
            </a:r>
            <a:r>
              <a:rPr lang="nn-NO" dirty="0" smtClean="0">
                <a:solidFill>
                  <a:srgbClr val="FFFFFF"/>
                </a:solidFill>
              </a:rPr>
              <a:t> til vegen</a:t>
            </a:r>
          </a:p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Utvikle reiselivsproduktet</a:t>
            </a: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Bygge destinasjonsidentitet</a:t>
            </a: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  <a:p>
            <a:r>
              <a:rPr lang="nn-NO" dirty="0" err="1" smtClean="0">
                <a:solidFill>
                  <a:srgbClr val="FFFFFF"/>
                </a:solidFill>
              </a:rPr>
              <a:t>Profilering</a:t>
            </a:r>
            <a:endParaRPr lang="nn-NO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1600200"/>
            <a:ext cx="3112057" cy="46680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139931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357" y="175988"/>
            <a:ext cx="8229600" cy="1143000"/>
          </a:xfrm>
        </p:spPr>
        <p:txBody>
          <a:bodyPr/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Informasjon og kontakt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n-NO" dirty="0" smtClean="0">
                <a:hlinkClick r:id="rId2"/>
              </a:rPr>
              <a:t>www.visitkongevegen.no</a:t>
            </a:r>
            <a:endParaRPr lang="nn-NO" dirty="0" smtClean="0"/>
          </a:p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  <a:hlinkClick r:id="rId3"/>
              </a:rPr>
              <a:t>info@visitkongevegen.no</a:t>
            </a: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b="1" dirty="0" err="1" smtClean="0">
                <a:solidFill>
                  <a:srgbClr val="FFFFFF"/>
                </a:solidFill>
              </a:rPr>
              <a:t>Facebook</a:t>
            </a:r>
            <a:r>
              <a:rPr lang="nn-NO" b="1" dirty="0" smtClean="0">
                <a:solidFill>
                  <a:srgbClr val="FFFFFF"/>
                </a:solidFill>
              </a:rPr>
              <a:t>: 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FFFFFF"/>
                </a:solidFill>
              </a:rPr>
              <a:t>@kongevegen</a:t>
            </a:r>
          </a:p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b="1" dirty="0" err="1" smtClean="0">
                <a:solidFill>
                  <a:srgbClr val="FFFFFF"/>
                </a:solidFill>
              </a:rPr>
              <a:t>Instagram</a:t>
            </a:r>
            <a:r>
              <a:rPr lang="nn-NO" b="1" dirty="0" smtClean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nn-NO" dirty="0">
                <a:solidFill>
                  <a:srgbClr val="FFFFFF"/>
                </a:solidFill>
              </a:rPr>
              <a:t>visitkongevegen</a:t>
            </a:r>
          </a:p>
          <a:p>
            <a:pPr marL="0" indent="0">
              <a:buNone/>
            </a:pPr>
            <a:r>
              <a:rPr lang="nn-NO" dirty="0" err="1" smtClean="0">
                <a:solidFill>
                  <a:srgbClr val="FFFFFF"/>
                </a:solidFill>
              </a:rPr>
              <a:t>kongevegen.over.filefjell</a:t>
            </a:r>
            <a:r>
              <a:rPr lang="nn-NO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endParaRPr lang="nn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b="1" dirty="0" err="1" smtClean="0">
                <a:solidFill>
                  <a:srgbClr val="FFFFFF"/>
                </a:solidFill>
              </a:rPr>
              <a:t>Outtt</a:t>
            </a:r>
            <a:endParaRPr lang="nn-NO" b="1" dirty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420" y="2749737"/>
            <a:ext cx="3342537" cy="22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1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Alle foto: </a:t>
            </a:r>
            <a:br>
              <a:rPr lang="nn-NO" dirty="0" smtClean="0">
                <a:solidFill>
                  <a:srgbClr val="FFFFFF"/>
                </a:solidFill>
              </a:rPr>
            </a:br>
            <a:r>
              <a:rPr lang="nn-NO" dirty="0" smtClean="0">
                <a:solidFill>
                  <a:srgbClr val="FFFFFF"/>
                </a:solidFill>
              </a:rPr>
              <a:t>Samuel </a:t>
            </a:r>
            <a:r>
              <a:rPr lang="nn-NO" dirty="0" err="1" smtClean="0">
                <a:solidFill>
                  <a:srgbClr val="FFFFFF"/>
                </a:solidFill>
              </a:rPr>
              <a:t>Taipale</a:t>
            </a:r>
            <a:endParaRPr lang="nn-NO" dirty="0">
              <a:solidFill>
                <a:srgbClr val="FFFFFF"/>
              </a:solidFill>
            </a:endParaRPr>
          </a:p>
        </p:txBody>
      </p:sp>
      <p:pic>
        <p:nvPicPr>
          <p:cNvPr id="6" name="Plassholder for innhold 5" descr="Kongevegen - Taipale-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0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 smtClean="0">
                <a:solidFill>
                  <a:schemeClr val="bg1"/>
                </a:solidFill>
              </a:rPr>
              <a:t>Reiselivsproduktet</a:t>
            </a:r>
            <a:endParaRPr lang="nn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rgbClr val="FFFFFF"/>
                </a:solidFill>
              </a:rPr>
              <a:t>Overnatting, mat, opplevelser og aktiviteter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FFFF"/>
                </a:solidFill>
              </a:rPr>
              <a:t>F</a:t>
            </a:r>
            <a:r>
              <a:rPr lang="nb-NO" dirty="0" smtClean="0">
                <a:solidFill>
                  <a:srgbClr val="FFFFFF"/>
                </a:solidFill>
              </a:rPr>
              <a:t>orankret i Kongevegens historie og  </a:t>
            </a:r>
            <a:r>
              <a:rPr lang="nb-NO" dirty="0" err="1" smtClean="0">
                <a:solidFill>
                  <a:srgbClr val="FFFFFF"/>
                </a:solidFill>
              </a:rPr>
              <a:t>naturopplevingar</a:t>
            </a:r>
            <a:r>
              <a:rPr lang="nb-NO" dirty="0">
                <a:solidFill>
                  <a:srgbClr val="FFFFFF"/>
                </a:solidFill>
              </a:rPr>
              <a:t> </a:t>
            </a:r>
            <a:r>
              <a:rPr lang="nb-NO" dirty="0" smtClean="0">
                <a:solidFill>
                  <a:srgbClr val="FFFFFF"/>
                </a:solidFill>
              </a:rPr>
              <a:t>langs vegen 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FFFF"/>
                </a:solidFill>
              </a:rPr>
              <a:t>O</a:t>
            </a:r>
            <a:r>
              <a:rPr lang="nb-NO" dirty="0" smtClean="0">
                <a:solidFill>
                  <a:srgbClr val="FFFFFF"/>
                </a:solidFill>
              </a:rPr>
              <a:t>msyn til kulturminneverdien vegen representerer.</a:t>
            </a: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n-NO" sz="3600" dirty="0" smtClean="0">
                <a:solidFill>
                  <a:schemeClr val="bg1"/>
                </a:solidFill>
              </a:rPr>
              <a:t>Støtte lokalt og nasjonalt</a:t>
            </a:r>
            <a:endParaRPr lang="nn-NO" sz="3600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Vang </a:t>
            </a:r>
            <a:r>
              <a:rPr lang="nn-NO" dirty="0">
                <a:solidFill>
                  <a:srgbClr val="FFFFFF"/>
                </a:solidFill>
              </a:rPr>
              <a:t>og Lærdal kommune, </a:t>
            </a:r>
          </a:p>
          <a:p>
            <a:r>
              <a:rPr lang="nn-NO" dirty="0">
                <a:solidFill>
                  <a:srgbClr val="FFFFFF"/>
                </a:solidFill>
              </a:rPr>
              <a:t>Innovasjon Norge, 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Vang </a:t>
            </a:r>
            <a:r>
              <a:rPr lang="nn-NO" dirty="0">
                <a:solidFill>
                  <a:srgbClr val="FFFFFF"/>
                </a:solidFill>
              </a:rPr>
              <a:t>Sparebank, </a:t>
            </a:r>
          </a:p>
          <a:p>
            <a:r>
              <a:rPr lang="nn-NO" dirty="0">
                <a:solidFill>
                  <a:srgbClr val="FFFFFF"/>
                </a:solidFill>
              </a:rPr>
              <a:t>Vang Energiverk</a:t>
            </a:r>
          </a:p>
          <a:p>
            <a:r>
              <a:rPr lang="nn-NO" dirty="0" smtClean="0">
                <a:solidFill>
                  <a:srgbClr val="FFFFFF"/>
                </a:solidFill>
              </a:rPr>
              <a:t>Vang-Filefjell-Tyin</a:t>
            </a:r>
          </a:p>
          <a:p>
            <a:pPr marL="0" indent="0">
              <a:buNone/>
            </a:pPr>
            <a:r>
              <a:rPr lang="nn-NO" dirty="0">
                <a:solidFill>
                  <a:srgbClr val="FFFFFF"/>
                </a:solidFill>
              </a:rPr>
              <a:t>	</a:t>
            </a:r>
            <a:r>
              <a:rPr lang="nn-NO" dirty="0" smtClean="0">
                <a:solidFill>
                  <a:srgbClr val="FFFFFF"/>
                </a:solidFill>
              </a:rPr>
              <a:t>Reiselivslag</a:t>
            </a:r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Lærdal reiselivslag</a:t>
            </a:r>
            <a:endParaRPr lang="nn-NO" dirty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614" y="274638"/>
            <a:ext cx="3136186" cy="1044350"/>
          </a:xfrm>
          <a:prstGeom prst="rect">
            <a:avLst/>
          </a:prstGeom>
        </p:spPr>
      </p:pic>
      <p:pic>
        <p:nvPicPr>
          <p:cNvPr id="5" name="Plassholder for innhold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4481" y="3166855"/>
            <a:ext cx="4596227" cy="25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6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 dirty="0" smtClean="0">
                <a:solidFill>
                  <a:schemeClr val="bg1"/>
                </a:solidFill>
              </a:rPr>
              <a:t>Sesongen 2016</a:t>
            </a:r>
            <a:endParaRPr lang="nn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Mykje positiv merksemd</a:t>
            </a: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Auka besøkstall og omsetning</a:t>
            </a: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Tilbakemeldingar frå besøkande</a:t>
            </a:r>
          </a:p>
          <a:p>
            <a:endParaRPr lang="nn-NO" dirty="0" smtClean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55" y="2251091"/>
            <a:ext cx="2422832" cy="36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5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 dirty="0" smtClean="0">
                <a:solidFill>
                  <a:schemeClr val="bg1"/>
                </a:solidFill>
              </a:rPr>
              <a:t>Sesongen 2017</a:t>
            </a:r>
            <a:endParaRPr lang="nn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n-NO" dirty="0" smtClean="0">
              <a:solidFill>
                <a:srgbClr val="FFFFFF"/>
              </a:solidFill>
            </a:endParaRPr>
          </a:p>
          <a:p>
            <a:r>
              <a:rPr lang="nn-NO" dirty="0" smtClean="0">
                <a:solidFill>
                  <a:srgbClr val="FFFFFF"/>
                </a:solidFill>
              </a:rPr>
              <a:t>Stor pågang bestillingar og </a:t>
            </a:r>
          </a:p>
          <a:p>
            <a:pPr marL="0" indent="0">
              <a:buNone/>
            </a:pPr>
            <a:r>
              <a:rPr lang="nn-NO" dirty="0">
                <a:solidFill>
                  <a:srgbClr val="FFFFFF"/>
                </a:solidFill>
              </a:rPr>
              <a:t>	</a:t>
            </a:r>
            <a:r>
              <a:rPr lang="nn-NO" dirty="0" err="1" smtClean="0">
                <a:solidFill>
                  <a:srgbClr val="FFFFFF"/>
                </a:solidFill>
              </a:rPr>
              <a:t>henvendelsar</a:t>
            </a:r>
            <a:endParaRPr lang="nn-NO" dirty="0">
              <a:solidFill>
                <a:srgbClr val="FFFFFF"/>
              </a:solidFill>
            </a:endParaRPr>
          </a:p>
          <a:p>
            <a:endParaRPr lang="nn-NO" dirty="0">
              <a:solidFill>
                <a:srgbClr val="FFFFFF"/>
              </a:solidFill>
            </a:endParaRPr>
          </a:p>
          <a:p>
            <a:r>
              <a:rPr lang="nn-NO" dirty="0" err="1" smtClean="0">
                <a:solidFill>
                  <a:srgbClr val="FFFFFF"/>
                </a:solidFill>
              </a:rPr>
              <a:t>Antall</a:t>
            </a:r>
            <a:r>
              <a:rPr lang="nn-NO" dirty="0" smtClean="0">
                <a:solidFill>
                  <a:srgbClr val="FFFFFF"/>
                </a:solidFill>
              </a:rPr>
              <a:t> besøkande?</a:t>
            </a:r>
          </a:p>
          <a:p>
            <a:endParaRPr lang="nn-NO" dirty="0" smtClean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55" y="2251091"/>
            <a:ext cx="2422832" cy="36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6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686"/>
          </a:xfrm>
        </p:spPr>
        <p:txBody>
          <a:bodyPr>
            <a:normAutofit fontScale="90000"/>
          </a:bodyPr>
          <a:lstStyle/>
          <a:p>
            <a:pPr algn="l"/>
            <a:endParaRPr lang="nn-NO" dirty="0">
              <a:solidFill>
                <a:srgbClr val="FFFFFF"/>
              </a:solidFill>
            </a:endParaRPr>
          </a:p>
        </p:txBody>
      </p:sp>
      <p:pic>
        <p:nvPicPr>
          <p:cNvPr id="13" name="Plassholder for innhold 12" descr="17.05.24_Kongevegbedrifter_brosjyre_NO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" b="-306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3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01" y="274638"/>
            <a:ext cx="313618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7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 smtClean="0">
                <a:solidFill>
                  <a:srgbClr val="FFFFFF"/>
                </a:solidFill>
              </a:rPr>
              <a:t>Turvegen</a:t>
            </a:r>
            <a:endParaRPr lang="nn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err="1" smtClean="0">
                <a:solidFill>
                  <a:srgbClr val="FFFFFF"/>
                </a:solidFill>
              </a:rPr>
              <a:t>Ca</a:t>
            </a:r>
            <a:r>
              <a:rPr lang="nb-NO" dirty="0" smtClean="0">
                <a:solidFill>
                  <a:srgbClr val="FFFFFF"/>
                </a:solidFill>
              </a:rPr>
              <a:t> 10 mil lang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FFFFFF"/>
                </a:solidFill>
              </a:rPr>
              <a:t>50 % av vegen på autentisk trasé</a:t>
            </a:r>
          </a:p>
          <a:p>
            <a:pPr marL="0" indent="0">
              <a:buNone/>
            </a:pPr>
            <a:endParaRPr lang="nb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FFFFFF"/>
                </a:solidFill>
              </a:rPr>
              <a:t>Varierende underlag: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FFFF"/>
                </a:solidFill>
              </a:rPr>
              <a:t>Gras, grus, sti, asfalt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FFFFFF"/>
                </a:solidFill>
              </a:rPr>
              <a:t>Ca. 50 % gras og sti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FFFF"/>
                </a:solidFill>
              </a:rPr>
              <a:t>Ca. 50 % asfalt og grus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b-NO" dirty="0" smtClean="0">
              <a:solidFill>
                <a:srgbClr val="FFFFFF"/>
              </a:solidFill>
            </a:endParaRPr>
          </a:p>
          <a:p>
            <a:endParaRPr lang="nb-NO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614" y="274638"/>
            <a:ext cx="3136186" cy="10443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899" y="2193900"/>
            <a:ext cx="2840489" cy="42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6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403</Words>
  <Application>Microsoft Macintosh PowerPoint</Application>
  <PresentationFormat>Skjermfremvisning (4:3)</PresentationFormat>
  <Paragraphs>164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Office-tema</vt:lpstr>
      <vt:lpstr>BLI EIN KONGEVEGAMBASSADØR DU OG!</vt:lpstr>
      <vt:lpstr>  Kongevegbedrifter  Filefjell SA  </vt:lpstr>
      <vt:lpstr>Reiselivsproduktet</vt:lpstr>
      <vt:lpstr>Støtte lokalt og nasjonalt</vt:lpstr>
      <vt:lpstr>Sesongen 2016</vt:lpstr>
      <vt:lpstr>Sesongen 2017</vt:lpstr>
      <vt:lpstr>PowerPoint-presentasjon</vt:lpstr>
      <vt:lpstr>PowerPoint-presentasjon</vt:lpstr>
      <vt:lpstr>Turvegen</vt:lpstr>
      <vt:lpstr>Turvegen</vt:lpstr>
      <vt:lpstr>Høgdepunkt</vt:lpstr>
      <vt:lpstr>Mellomstrekningar</vt:lpstr>
      <vt:lpstr>Rundturar og  avstikkarar</vt:lpstr>
      <vt:lpstr>Attraksjonar langs vegen</vt:lpstr>
      <vt:lpstr>Vandre vegen</vt:lpstr>
      <vt:lpstr>Sykling</vt:lpstr>
      <vt:lpstr>Mest spurte spørsmål</vt:lpstr>
      <vt:lpstr>Praktiske utfordringar</vt:lpstr>
      <vt:lpstr>Samarbeid</vt:lpstr>
      <vt:lpstr>Informasjon og kontakt</vt:lpstr>
      <vt:lpstr>Alle foto:  Samuel Taipale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Lisbeth Engebretsen</dc:creator>
  <cp:lastModifiedBy>Lisbeth Engebretsen</cp:lastModifiedBy>
  <cp:revision>99</cp:revision>
  <cp:lastPrinted>2017-06-19T11:19:27Z</cp:lastPrinted>
  <dcterms:created xsi:type="dcterms:W3CDTF">2016-11-22T09:51:58Z</dcterms:created>
  <dcterms:modified xsi:type="dcterms:W3CDTF">2017-06-21T09:37:47Z</dcterms:modified>
</cp:coreProperties>
</file>